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11"/>
  </p:notesMasterIdLst>
  <p:handoutMasterIdLst>
    <p:handoutMasterId r:id="rId12"/>
  </p:handoutMasterIdLst>
  <p:sldIdLst>
    <p:sldId id="265" r:id="rId3"/>
    <p:sldId id="327" r:id="rId4"/>
    <p:sldId id="337" r:id="rId5"/>
    <p:sldId id="338" r:id="rId6"/>
    <p:sldId id="333" r:id="rId7"/>
    <p:sldId id="339" r:id="rId8"/>
    <p:sldId id="340" r:id="rId9"/>
    <p:sldId id="341" r:id="rId10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ragana Petkovic" initials="DP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1" autoAdjust="0"/>
    <p:restoredTop sz="97906" autoAdjust="0"/>
  </p:normalViewPr>
  <p:slideViewPr>
    <p:cSldViewPr>
      <p:cViewPr varScale="1">
        <p:scale>
          <a:sx n="86" d="100"/>
          <a:sy n="86" d="100"/>
        </p:scale>
        <p:origin x="533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757A4-42A0-427D-9523-77D7104E26C8}" type="datetimeFigureOut">
              <a:rPr lang="en-GB" smtClean="0"/>
              <a:t>04/03/2022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314B5-1BB7-4D1B-8FF2-0939F0EBC4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460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18560-A9B8-491F-A33F-6D42063F0B06}" type="datetimeFigureOut">
              <a:rPr lang="sr-Latn-RS" smtClean="0"/>
              <a:t>4.3.2022.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8895E-614E-4B24-8D77-AC5DF5E6863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7202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423843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t>2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55702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t>3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16765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t>4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693576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t>5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067075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t>6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961472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82a62f05a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82a62f05a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Char char="-"/>
            </a:pPr>
            <a:r>
              <a:rPr lang="en" sz="1400">
                <a:solidFill>
                  <a:srgbClr val="595959"/>
                </a:solidFill>
              </a:rPr>
              <a:t>Изложеност ризику могла да се умањи да је на време повећан капацитет складишта и да је било напуњено на почетку грејне сезоне </a:t>
            </a:r>
            <a:endParaRPr sz="1400">
              <a:solidFill>
                <a:srgbClr val="595959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Char char="-"/>
            </a:pPr>
            <a:r>
              <a:rPr lang="en" sz="1400">
                <a:solidFill>
                  <a:srgbClr val="595959"/>
                </a:solidFill>
              </a:rPr>
              <a:t>По дугорочном уговору набављамо гас по ценама од око 250 евра за 1.000 м3, 4 пута мањим од тржишних</a:t>
            </a:r>
            <a:endParaRPr sz="1400">
              <a:solidFill>
                <a:srgbClr val="595959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182a62f05a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182a62f05a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6E084-5514-459F-9406-18E6F922219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BEE2-57E8-448E-882F-BF669198A30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2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768A9-C289-4DC1-A2C2-B72957CFD89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CD16-5748-4F0C-8D5A-A531B86624F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82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47E61-5ECA-40CE-9FDB-CFAC494070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59471-099A-4DB3-9589-7F7429FA29A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58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27645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BC40A-B699-4173-B631-1C55637A24F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2F88-E416-4019-96A9-61888320A20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03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DD70A-3C9E-40BF-9922-B8768548B06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297B-0EE4-435C-A24C-768B16B112E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67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66088-994B-4C39-802E-82540682DA2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20EB-DDE1-4446-B91F-6212FC78346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3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2EC4C-0B6C-4E76-A847-CCBC92308F5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5394-49CE-44EF-96E1-282471F6724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0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F1AB8-A055-4012-B164-EEE36EDCFB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CB96-1B98-4CB6-8631-52BB3715212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325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E7617-F873-49F3-B14E-98D3060590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9322-6ECF-413C-944E-7D78DE941C5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9211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84E49-B86F-46C2-80BD-A2DC7672215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917EE-469C-4F5D-8FD3-CC4B6B8BD12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8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BDADD-5D52-4A79-8A60-D22709A428D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00061-9FBD-48A9-86F6-DA2B6180A6BA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920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DC4A6-DF97-4203-B7D9-7AE04031782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82F72-2114-4041-8D60-D7956516AD78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76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3771F-27F9-4F38-A794-9B06B49E672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590E7-AFA1-4075-9574-23E9AE148BA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1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B8C80-C530-4D11-B4B0-8F76A30D2B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B59C-50E9-4F4C-9578-703921F83F6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768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C3FD3-9D55-4EFF-B747-026F148187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CA964-B133-4536-A826-E1A04733668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6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4666E-6DD3-422A-97A1-2A277A9FFD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4401-4224-4096-9D3B-7D44740AFBB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5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0D6F5-C75C-43D0-AEB0-26B1049878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A348-EB4E-49D1-90CD-5AF68B2B2B8E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0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25CD3-E520-4A8C-A110-631751C4C24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2F79-868D-4727-B34D-DA7533090A01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82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6E564-5C3E-4BAB-958C-28F6080386B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F37-5036-4E24-AD66-2F9E2AEC298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21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5A98-4E8F-4FFD-BFDE-FCA90E93FB2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2ECE-4BD5-4236-8A45-9F1E52800C7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543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FD931-8959-41D4-A0E1-00C379F4070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55F98-1D29-409C-B443-09FB5DAA329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08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0D76A-6DC5-45A3-B82D-809CEB2D529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3EA6-E481-4B21-A3A6-055B5805415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61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  <a:endParaRPr lang="sr-Latn-CS" altLang="sr-Latn-R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  <a:endParaRPr lang="sr-Latn-CS" alt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B6E99B-12D7-475C-BDDE-795595C14BE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FAEC01-88CF-4C8A-979C-397D851EBB6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89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  <a:endParaRPr lang="sr-Latn-CS" altLang="sr-Latn-R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  <a:endParaRPr lang="sr-Latn-CS" alt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7B6F8A-E931-4B45-92A6-064AB65ED9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3/4/2022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F8972-E51B-4349-9DAD-46B7F94D59A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18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9569" y="1340768"/>
            <a:ext cx="84248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sr-Latn-RS" sz="4000" dirty="0">
              <a:solidFill>
                <a:srgbClr val="C0504D"/>
              </a:solidFill>
              <a:latin typeface="Arial" charset="0"/>
              <a:cs typeface="Arial" charset="0"/>
            </a:endParaRP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691680" y="5156200"/>
            <a:ext cx="604837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Cyrl-R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sr-Latn-C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r>
              <a:rPr lang="sr-Latn-C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</a:t>
            </a:r>
            <a:r>
              <a:rPr lang="sr-Cyrl-R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sr-Latn-C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године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07504" y="1996620"/>
            <a:ext cx="8928992" cy="2505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lnSpc>
                <a:spcPct val="120000"/>
              </a:lnSpc>
              <a:spcAft>
                <a:spcPct val="0"/>
              </a:spcAft>
            </a:pPr>
            <a:r>
              <a:rPr lang="sr-Cyrl-RS" altLang="sr-Latn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ФИСКАЛНИ РИЗИЦИ СРБИЈЕ </a:t>
            </a:r>
          </a:p>
          <a:p>
            <a:pPr algn="ctr" fontAlgn="base">
              <a:lnSpc>
                <a:spcPct val="120000"/>
              </a:lnSpc>
              <a:spcAft>
                <a:spcPct val="0"/>
              </a:spcAft>
            </a:pPr>
            <a:r>
              <a:rPr lang="sr-Cyrl-RS" altLang="sr-Latn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ПОЧЕТКУ НОВЕ ГЛОБАЛНЕ НЕИЗВЕСНОСТИ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Cyrl-RS" altLang="sr-Latn-RS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Cyrl-RS" altLang="sr-Latn-R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Павле Петровић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Cyrl-RS" altLang="sr-Latn-R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Фискални савет</a:t>
            </a:r>
            <a:endParaRPr lang="sr-Latn-RS" altLang="sr-Latn-R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942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3546" y="188640"/>
            <a:ext cx="8995230" cy="518368"/>
          </a:xfrm>
        </p:spPr>
        <p:txBody>
          <a:bodyPr/>
          <a:lstStyle/>
          <a:p>
            <a:pPr eaLnBrk="1" hangingPunct="1"/>
            <a:r>
              <a:rPr lang="sr-Cyrl-RS" altLang="sr-Latn-RS" sz="2700" dirty="0">
                <a:latin typeface="Times New Roman" pitchFamily="18" charset="0"/>
                <a:cs typeface="Times New Roman" pitchFamily="18" charset="0"/>
              </a:rPr>
              <a:t>Нове глобалне неизвесности требало је дочекати спремније</a:t>
            </a:r>
            <a:endParaRPr lang="sr-Latn-CS" altLang="sr-Latn-RS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25760" y="1047255"/>
            <a:ext cx="8910736" cy="562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ts val="800"/>
              </a:spcBef>
              <a:spcAft>
                <a:spcPts val="500"/>
              </a:spcAft>
              <a:defRPr/>
            </a:pPr>
            <a:r>
              <a:rPr lang="sr-Cyrl-RS" sz="2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Економија Србије релативно добро прошла кроз здравствену кризу</a:t>
            </a:r>
          </a:p>
          <a:p>
            <a:pPr marL="534988" lvl="1" indent="-354013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БДП пао свега 0,9% у 2020, па порастао 7,4% у 2021, запосленост у 2021. премашила преткризни ниво за </a:t>
            </a: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око 2,5%, СДИ високе и током кризе, у 2021. чак 3,6 </a:t>
            </a: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млрд евра...</a:t>
            </a:r>
          </a:p>
          <a:p>
            <a:pPr marL="534988" lvl="1" indent="-354013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Предности Србије: специфична структура привреде, </a:t>
            </a: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без горућих проблема јавних финансија на почетку здравствене кризе (избалансиран буџет уз опадајући јавни</a:t>
            </a: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дуг)... </a:t>
            </a:r>
          </a:p>
          <a:p>
            <a:pPr marL="134938" indent="-354013" algn="just" eaLnBrk="1" hangingPunct="1">
              <a:spcBef>
                <a:spcPts val="800"/>
              </a:spcBef>
              <a:spcAft>
                <a:spcPts val="500"/>
              </a:spcAft>
              <a:defRPr/>
            </a:pPr>
            <a:r>
              <a:rPr lang="sr-Cyrl-R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Али фискална политика током здравствене кризе имала и озбиљне пропусте</a:t>
            </a:r>
          </a:p>
          <a:p>
            <a:pPr marL="534988" lvl="1" indent="-354013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Неселективан пакет антикризних мера био је знатно већи него што је било економски оправдано (преко 50% већи у односу на упоредиве земље ЦИЕ)</a:t>
            </a:r>
          </a:p>
          <a:p>
            <a:pPr marL="935038" lvl="2" indent="-354013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Јавни дуг од краја 2019. повећан за чак 6 млрд евра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(пораст могао да буде мањи бар за трећину)</a:t>
            </a:r>
          </a:p>
          <a:p>
            <a:pPr marL="935038" lvl="2" indent="-354013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Неселективно дељен новац грађанима (из задуживања) уместо само угроженима у складу са започетом реформом социјалне политике (социјалне карте) </a:t>
            </a:r>
          </a:p>
          <a:p>
            <a:pPr marL="935038" lvl="2" indent="-354013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Даље одлагање реформи и изузетно лоше управљање јавним предузећима (Србијагас, ЕПС)</a:t>
            </a:r>
            <a:endParaRPr lang="sr-Cyrl-RS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4938" indent="-354013" algn="just" eaLnBrk="1" hangingPunct="1">
              <a:spcBef>
                <a:spcPts val="800"/>
              </a:spcBef>
              <a:spcAft>
                <a:spcPts val="500"/>
              </a:spcAft>
              <a:defRPr/>
            </a:pPr>
            <a:r>
              <a:rPr lang="sr-Cyrl-R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Непотребно повећана рањивост домаће економије у тренутку кад започињу нове кризе</a:t>
            </a:r>
          </a:p>
          <a:p>
            <a:pPr marL="534988" lvl="1" indent="-354013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Рат у Украјини, висока и растућа глобална инфлација, енергетска криза</a:t>
            </a:r>
          </a:p>
        </p:txBody>
      </p:sp>
    </p:spTree>
    <p:extLst>
      <p:ext uri="{BB962C8B-B14F-4D97-AF65-F5344CB8AC3E}">
        <p14:creationId xmlns:p14="http://schemas.microsoft.com/office/powerpoint/2010/main" val="3224588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4385" y="51375"/>
            <a:ext cx="8995230" cy="641321"/>
          </a:xfrm>
        </p:spPr>
        <p:txBody>
          <a:bodyPr/>
          <a:lstStyle/>
          <a:p>
            <a:pPr eaLnBrk="1" hangingPunct="1"/>
            <a:r>
              <a:rPr lang="sr-Cyrl-RS" altLang="sr-Latn-RS" sz="2800" dirty="0">
                <a:latin typeface="Times New Roman" pitchFamily="18" charset="0"/>
                <a:cs typeface="Times New Roman" pitchFamily="18" charset="0"/>
              </a:rPr>
              <a:t>Пакет  мера у Србији био 55% већи него у ЦИЕ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44F6F8B-05BD-4F9A-9940-09F95587F253}"/>
              </a:ext>
            </a:extLst>
          </p:cNvPr>
          <p:cNvSpPr txBox="1">
            <a:spLocks/>
          </p:cNvSpPr>
          <p:nvPr/>
        </p:nvSpPr>
        <p:spPr bwMode="auto">
          <a:xfrm>
            <a:off x="125760" y="980728"/>
            <a:ext cx="8910736" cy="3789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ts val="800"/>
              </a:spcBef>
              <a:spcAft>
                <a:spcPts val="500"/>
              </a:spcAft>
              <a:defRPr/>
            </a:pPr>
            <a:r>
              <a:rPr lang="sr-Cyrl-RS" sz="2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Снажне фискалне (и монетарне) мере у 2020. и 2021. биле глобално уобичајен одговор економске политике на здравствену кризу</a:t>
            </a:r>
            <a:endParaRPr lang="sr-Cyrl-RS" sz="2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4988" lvl="1" indent="-354013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Спречавале да се дубок пад привреде пренесе на пад запослености и криза тако продуби и продужи</a:t>
            </a:r>
          </a:p>
          <a:p>
            <a:pPr marL="534988" lvl="1" indent="-354013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Повећана буџетска издвајања за здравство, привреду </a:t>
            </a: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угрожено становништво</a:t>
            </a:r>
            <a:endParaRPr lang="sr-Cyrl-RS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4938" indent="-354013" algn="just" eaLnBrk="1" hangingPunct="1">
              <a:spcBef>
                <a:spcPts val="800"/>
              </a:spcBef>
              <a:spcAft>
                <a:spcPts val="500"/>
              </a:spcAft>
              <a:defRPr/>
            </a:pPr>
            <a:r>
              <a:rPr lang="sr-Cyrl-R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Мере биле успешне – светска економија се брзо опоравила</a:t>
            </a:r>
          </a:p>
          <a:p>
            <a:pPr marL="134938" indent="-354013" algn="just" eaLnBrk="1" hangingPunct="1">
              <a:spcBef>
                <a:spcPts val="800"/>
              </a:spcBef>
              <a:spcAft>
                <a:spcPts val="500"/>
              </a:spcAft>
              <a:defRPr/>
            </a:pPr>
            <a:r>
              <a:rPr lang="sr-Cyrl-R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Али Србија је олако склизнула у нерационалности – убедљиви рекордер по издвојеним средствима у ЦИЕ</a:t>
            </a:r>
          </a:p>
          <a:p>
            <a:pPr marL="534988" lvl="1" indent="-354013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Неселективан пакет антикризних мера био преко 50% већи у односу на просек упоредивих земаља ЦИЕ и Западног Балкана</a:t>
            </a:r>
          </a:p>
          <a:p>
            <a:pPr marL="534988" lvl="1" indent="-354013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Исти економски ефекти могли су се постићи и с много мање потрошених средстава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321207-404F-4D73-9582-EAFE4024C8E9}"/>
              </a:ext>
            </a:extLst>
          </p:cNvPr>
          <p:cNvSpPr txBox="1"/>
          <p:nvPr/>
        </p:nvSpPr>
        <p:spPr>
          <a:xfrm>
            <a:off x="95018" y="4957718"/>
            <a:ext cx="899523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sr-Latn-RS"/>
            </a:defPPr>
            <a:lvl1pPr marL="342900" indent="-342900" algn="just" fontAlgn="base">
              <a:spcBef>
                <a:spcPts val="500"/>
              </a:spcBef>
              <a:spcAft>
                <a:spcPts val="500"/>
              </a:spcAft>
              <a:buFont typeface="Arial" charset="0"/>
              <a:buChar char="•"/>
              <a:defRPr sz="21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defRPr>
            </a:lvl1pPr>
            <a:lvl2pPr marL="534988" lvl="1" indent="-354013" algn="just" fontAlgn="base">
              <a:spcBef>
                <a:spcPts val="500"/>
              </a:spcBef>
              <a:spcAft>
                <a:spcPts val="500"/>
              </a:spcAft>
              <a:buFont typeface="Arial" charset="0"/>
              <a:buChar char="–"/>
              <a:defRPr sz="16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/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/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0" indent="0">
              <a:buNone/>
            </a:pPr>
            <a:r>
              <a:rPr lang="sr-Cyrl-RS" sz="1600" b="1" dirty="0"/>
              <a:t>Табела 1. Србија и ЦИЕ, фискални трошак антикризних мера у 2020. и 2021. години</a:t>
            </a:r>
            <a:r>
              <a:rPr lang="en-US" sz="1600" b="1" dirty="0"/>
              <a:t> </a:t>
            </a:r>
            <a:r>
              <a:rPr lang="sr-Cyrl-RS" sz="1600" b="1" dirty="0"/>
              <a:t>(% БДП-а)</a:t>
            </a:r>
            <a:endParaRPr lang="en-US" sz="16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E34582D-4FE6-4A78-84F2-A753A3274A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5315269"/>
            <a:ext cx="7538556" cy="106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068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4385" y="166628"/>
            <a:ext cx="8995230" cy="641321"/>
          </a:xfrm>
        </p:spPr>
        <p:txBody>
          <a:bodyPr/>
          <a:lstStyle/>
          <a:p>
            <a:pPr eaLnBrk="1" hangingPunct="1"/>
            <a:r>
              <a:rPr lang="sr-Cyrl-RS" altLang="sr-Latn-RS" sz="3000" dirty="0">
                <a:latin typeface="Times New Roman" pitchFamily="18" charset="0"/>
                <a:cs typeface="Times New Roman" pitchFamily="18" charset="0"/>
              </a:rPr>
              <a:t>Највећа нерационалност била неселективна исплата новца грађанима</a:t>
            </a:r>
            <a:endParaRPr lang="sr-Latn-CS" altLang="sr-Latn-R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44F6F8B-05BD-4F9A-9940-09F95587F253}"/>
              </a:ext>
            </a:extLst>
          </p:cNvPr>
          <p:cNvSpPr txBox="1">
            <a:spLocks/>
          </p:cNvSpPr>
          <p:nvPr/>
        </p:nvSpPr>
        <p:spPr bwMode="auto">
          <a:xfrm>
            <a:off x="216024" y="1407295"/>
            <a:ext cx="8820472" cy="562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ts val="800"/>
              </a:spcBef>
              <a:spcAft>
                <a:spcPts val="500"/>
              </a:spcAft>
              <a:defRPr/>
            </a:pPr>
            <a:r>
              <a:rPr lang="sr-Cyrl-RS" sz="2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Већа ванредна давања Србије за здравство током кризе била неизбежна</a:t>
            </a:r>
            <a:endParaRPr lang="sr-Cyrl-RS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Део објашњења, догогодишња недовољна улагања у здравство – Србија током кризе морала да гради и опрема болнице </a:t>
            </a: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(други нису)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Требало током кризе надоместити недовољан број запослених и коригивати плате у здравству</a:t>
            </a:r>
          </a:p>
          <a:p>
            <a:pPr marL="134938" indent="-354013" algn="just" eaLnBrk="1" hangingPunct="1">
              <a:spcBef>
                <a:spcPts val="800"/>
              </a:spcBef>
              <a:spcAft>
                <a:spcPts val="500"/>
              </a:spcAft>
              <a:defRPr/>
            </a:pPr>
            <a:r>
              <a:rPr lang="sr-Cyrl-R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Главни проблем са субвенцијама за привреду је њихова неселективност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Није превелика разлика </a:t>
            </a: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укупно потрошеним средствима у Србији у односу на ЦИЕ (4,8 </a:t>
            </a:r>
            <a:r>
              <a:rPr lang="sr-Latn-RS" sz="1400" i="1" dirty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4,2% БДП-а)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Али Србија 95% средстава за помоћ привреди дала неселективно, а ЦИЕ свега 28%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ЦИЕ с мање укупних средстава за помоћ привреди угроженим предузећима дали више</a:t>
            </a:r>
          </a:p>
          <a:p>
            <a:pPr marL="134938" indent="-354013" algn="just" eaLnBrk="1" hangingPunct="1">
              <a:spcBef>
                <a:spcPts val="800"/>
              </a:spcBef>
              <a:spcAft>
                <a:spcPts val="500"/>
              </a:spcAft>
              <a:defRPr/>
            </a:pPr>
            <a:r>
              <a:rPr lang="sr-Cyrl-R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Главна нерационалност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– за неселективне исплате грађанима у 2020. и 2021. дато чак 1,4 млрд евра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Заједно с исплатама у 2022. биће </a:t>
            </a: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око 1,9 млрд евра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Земље ЦИЕ током 2020. и 2021. у просеку дале 4 пута мање од Србије за те намене 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Притом, помоћ за разлику од Србије углавном усмеравали на најугроженије категорије становништва</a:t>
            </a:r>
          </a:p>
        </p:txBody>
      </p:sp>
    </p:spTree>
    <p:extLst>
      <p:ext uri="{BB962C8B-B14F-4D97-AF65-F5344CB8AC3E}">
        <p14:creationId xmlns:p14="http://schemas.microsoft.com/office/powerpoint/2010/main" val="3922502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4385" y="-27384"/>
            <a:ext cx="8995230" cy="641321"/>
          </a:xfrm>
        </p:spPr>
        <p:txBody>
          <a:bodyPr/>
          <a:lstStyle/>
          <a:p>
            <a:pPr eaLnBrk="1" hangingPunct="1"/>
            <a:r>
              <a:rPr lang="sr-Cyrl-RS" altLang="sr-Latn-RS" sz="2800" dirty="0">
                <a:latin typeface="Times New Roman" pitchFamily="18" charset="0"/>
                <a:cs typeface="Times New Roman" pitchFamily="18" charset="0"/>
              </a:rPr>
              <a:t>Јавни дуг Србије од 2019. повећан за преко 6 млрд €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44F6F8B-05BD-4F9A-9940-09F95587F253}"/>
              </a:ext>
            </a:extLst>
          </p:cNvPr>
          <p:cNvSpPr txBox="1">
            <a:spLocks/>
          </p:cNvSpPr>
          <p:nvPr/>
        </p:nvSpPr>
        <p:spPr bwMode="auto">
          <a:xfrm>
            <a:off x="179512" y="1103764"/>
            <a:ext cx="8856984" cy="5925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ts val="800"/>
              </a:spcBef>
              <a:spcAft>
                <a:spcPts val="500"/>
              </a:spcAft>
              <a:defRPr/>
            </a:pPr>
            <a:r>
              <a:rPr lang="sr-Cyrl-R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крају 2019.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дуг </a:t>
            </a:r>
            <a:r>
              <a:rPr lang="sr-Cyrl-R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опште државе био 24,4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млрд €, </a:t>
            </a:r>
            <a:r>
              <a:rPr lang="sr-Cyrl-R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 на крају 2021. 30,5 млрд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€ (раст од 25% у само две године)</a:t>
            </a:r>
          </a:p>
          <a:p>
            <a:pPr marL="534988" lvl="1" indent="-354013" algn="just" eaLnBrk="1" hangingPunct="1">
              <a:spcBef>
                <a:spcPts val="400"/>
              </a:spcBef>
              <a:spcAft>
                <a:spcPts val="500"/>
              </a:spcAft>
              <a:defRPr/>
            </a:pP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Повећање задужења од 6 млрд € првенствено последица антикризних мера од око 5 млрд € у 2020. и 2021. </a:t>
            </a:r>
          </a:p>
          <a:p>
            <a:pPr marL="534988" lvl="1" indent="-354013" algn="just" eaLnBrk="1" hangingPunct="1">
              <a:spcBef>
                <a:spcPts val="400"/>
              </a:spcBef>
              <a:spcAft>
                <a:spcPts val="500"/>
              </a:spcAft>
              <a:defRPr/>
            </a:pP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Могло бити 2-2,5 млрд € мање да су мере биле рационалније (а једнако економски ефикасне) </a:t>
            </a:r>
          </a:p>
          <a:p>
            <a:pPr marL="134938" indent="-354013" algn="just" eaLnBrk="1" hangingPunct="1">
              <a:spcBef>
                <a:spcPts val="800"/>
              </a:spcBef>
              <a:spcAft>
                <a:spcPts val="500"/>
              </a:spcAft>
              <a:defRPr/>
            </a:pPr>
            <a:r>
              <a:rPr lang="sr-Cyrl-RS" sz="19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Учешће </a:t>
            </a:r>
            <a:r>
              <a:rPr lang="sr-Cyrl-RS" sz="1950" dirty="0">
                <a:latin typeface="Times New Roman" pitchFamily="18" charset="0"/>
                <a:cs typeface="Times New Roman" pitchFamily="18" charset="0"/>
              </a:rPr>
              <a:t>дуга у БДП-у, међутим, није толико </a:t>
            </a:r>
            <a:r>
              <a:rPr lang="sr-Cyrl-RS" sz="19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порасло – са 52,8% на 57,1% </a:t>
            </a:r>
          </a:p>
          <a:p>
            <a:pPr marL="534988" lvl="1" indent="-354013" algn="just" eaLnBrk="1" hangingPunct="1">
              <a:spcBef>
                <a:spcPts val="400"/>
              </a:spcBef>
              <a:spcAft>
                <a:spcPts val="500"/>
              </a:spcAft>
              <a:defRPr/>
            </a:pP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Ублажио га је реални раст БДП-а (кумулативно 6,5% у 2020. и 2021), али и релативно снажна реална апресијација динара</a:t>
            </a:r>
          </a:p>
          <a:p>
            <a:pPr marL="534988" lvl="1" indent="-354013" algn="just" eaLnBrk="1" hangingPunct="1">
              <a:spcBef>
                <a:spcPts val="4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 је динар депресирао </a:t>
            </a: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као валуте других земаља ЦИЕ, јавни дуг би био око 60% БДП-а – опасно ослањање на (дефакто) фиксиран курс</a:t>
            </a:r>
          </a:p>
          <a:p>
            <a:pPr marL="134938" indent="-354013" algn="just" eaLnBrk="1" hangingPunct="1">
              <a:spcBef>
                <a:spcPts val="800"/>
              </a:spcBef>
              <a:spcAft>
                <a:spcPts val="500"/>
              </a:spcAft>
              <a:defRPr/>
            </a:pPr>
            <a:r>
              <a:rPr lang="sr-Cyrl-R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Рат у Украјини могао би да појача притисак на курс динара</a:t>
            </a:r>
          </a:p>
          <a:p>
            <a:pPr marL="534988" lvl="1" indent="-354013" algn="just" eaLnBrk="1" hangingPunct="1">
              <a:spcBef>
                <a:spcPts val="4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Србија има велику спољну неравнотежу – текући дефицит платног биланса знатно већи него у ЦИЕ (у </a:t>
            </a: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2021. био 4,4% БДП-а у односу на 1,8% БДП-а) </a:t>
            </a:r>
          </a:p>
          <a:p>
            <a:pPr marL="534988" lvl="1" indent="-354013" algn="just" eaLnBrk="1" hangingPunct="1">
              <a:spcBef>
                <a:spcPts val="400"/>
              </a:spcBef>
              <a:spcAft>
                <a:spcPts val="500"/>
              </a:spcAft>
              <a:defRPr/>
            </a:pP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Јак прилив СДИ досад чувао динар (и у кризи био изнад текућег дефицита) – али сад може привремено да се закочи </a:t>
            </a:r>
          </a:p>
          <a:p>
            <a:pPr marL="534988" lvl="1" indent="-354013" algn="just" eaLnBrk="1" hangingPunct="1">
              <a:spcBef>
                <a:spcPts val="400"/>
              </a:spcBef>
              <a:spcAft>
                <a:spcPts val="500"/>
              </a:spcAft>
              <a:defRPr/>
            </a:pP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Велике девизне резерве могу да бране курс, али пораст дуга у претходне две године непотребно ограничио раположиве механизме економске политике у новој кризи </a:t>
            </a:r>
          </a:p>
        </p:txBody>
      </p:sp>
    </p:spTree>
    <p:extLst>
      <p:ext uri="{BB962C8B-B14F-4D97-AF65-F5344CB8AC3E}">
        <p14:creationId xmlns:p14="http://schemas.microsoft.com/office/powerpoint/2010/main" val="263669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88106" y="136525"/>
            <a:ext cx="8995230" cy="404664"/>
          </a:xfrm>
        </p:spPr>
        <p:txBody>
          <a:bodyPr/>
          <a:lstStyle/>
          <a:p>
            <a:pPr eaLnBrk="1" hangingPunct="1"/>
            <a:r>
              <a:rPr lang="sr-Cyrl-RS" altLang="sr-Latn-RS" sz="3000" dirty="0">
                <a:latin typeface="Times New Roman" pitchFamily="18" charset="0"/>
                <a:cs typeface="Times New Roman" pitchFamily="18" charset="0"/>
              </a:rPr>
              <a:t>Висока инфлација нарочито угрожава сиромашне</a:t>
            </a:r>
            <a:endParaRPr lang="sr-Latn-CS" altLang="sr-Latn-R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44F6F8B-05BD-4F9A-9940-09F95587F253}"/>
              </a:ext>
            </a:extLst>
          </p:cNvPr>
          <p:cNvSpPr txBox="1">
            <a:spLocks/>
          </p:cNvSpPr>
          <p:nvPr/>
        </p:nvSpPr>
        <p:spPr bwMode="auto">
          <a:xfrm>
            <a:off x="107505" y="984726"/>
            <a:ext cx="9036496" cy="6044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ts val="800"/>
              </a:spcBef>
              <a:spcAft>
                <a:spcPts val="500"/>
              </a:spcAft>
              <a:defRPr/>
            </a:pPr>
            <a:r>
              <a:rPr lang="sr-Cyrl-R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Међугодишњи раст цена у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јануару 8,2%</a:t>
            </a:r>
          </a:p>
          <a:p>
            <a:pPr marL="534988" lvl="1" indent="-354013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Нема назнака успоравања – месечни </a:t>
            </a: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раст у јануару доста висок (0,8%, тј. око 10% ануализовано)</a:t>
            </a:r>
          </a:p>
          <a:p>
            <a:pPr marL="935038" lvl="2" indent="-354013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Уз то, јануар прошао без уобичајеног усклађивања дела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акциза, замрзнуте цене неких основних производа</a:t>
            </a:r>
          </a:p>
          <a:p>
            <a:pPr marL="534988" lvl="1" indent="-354013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Инфлација еврозоне у фебруару повећана – слично могуће и у Србији </a:t>
            </a:r>
          </a:p>
          <a:p>
            <a:pPr marL="134938" indent="-354013" algn="just" eaLnBrk="1" hangingPunct="1">
              <a:spcBef>
                <a:spcPts val="800"/>
              </a:spcBef>
              <a:spcAft>
                <a:spcPts val="500"/>
              </a:spcAft>
              <a:defRPr/>
            </a:pPr>
            <a:r>
              <a:rPr lang="sr-Cyrl-R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Висока инфлација озбиљан социјални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проблем </a:t>
            </a:r>
          </a:p>
          <a:p>
            <a:pPr marL="534988" lvl="1" indent="-354013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Највише поскупела храна и енергенти, за шта најсиромашнији издвајају већи део </a:t>
            </a: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својих прихода </a:t>
            </a:r>
          </a:p>
          <a:p>
            <a:pPr marL="534988" lvl="1" indent="-354013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њих је инфлација </a:t>
            </a: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већ сад изнад 10%, а биће вероватно и још већа </a:t>
            </a:r>
          </a:p>
          <a:p>
            <a:pPr marL="134938" indent="-354013" algn="just" eaLnBrk="1" hangingPunct="1">
              <a:spcBef>
                <a:spcPts val="800"/>
              </a:spcBef>
              <a:spcAft>
                <a:spcPts val="500"/>
              </a:spcAft>
              <a:defRPr/>
            </a:pPr>
            <a:r>
              <a:rPr lang="sr-Cyrl-R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Фискална политика требало би да утиче на кочење инфлације</a:t>
            </a:r>
          </a:p>
          <a:p>
            <a:pPr marL="534988" lvl="1" indent="-354013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Тј. да се смањује текућа јавна </a:t>
            </a: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потрошња + идентификују најугроженији грађан</a:t>
            </a: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и помогне им се мерама социјалне политике</a:t>
            </a:r>
          </a:p>
          <a:p>
            <a:pPr marL="134938" indent="-354013" algn="just" eaLnBrk="1" hangingPunct="1">
              <a:spcBef>
                <a:spcPts val="800"/>
              </a:spcBef>
              <a:spcAft>
                <a:spcPts val="500"/>
              </a:spcAft>
              <a:defRPr/>
            </a:pPr>
            <a:r>
              <a:rPr lang="sr-Cyrl-R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Али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уместо тога настављају се расипне, неселективне мере (100 евра за младе два пута итд.</a:t>
            </a:r>
            <a:r>
              <a:rPr lang="sr-Cyrl-R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34988" lvl="1" indent="-354013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Помоћ и онима којима објективно није потребна – долива </a:t>
            </a: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уље на ватру инфлације</a:t>
            </a:r>
          </a:p>
          <a:p>
            <a:pPr marL="134938" indent="-354013" algn="just" eaLnBrk="1" hangingPunct="1">
              <a:spcBef>
                <a:spcPts val="800"/>
              </a:spcBef>
              <a:spcAft>
                <a:spcPts val="500"/>
              </a:spcAft>
              <a:defRPr/>
            </a:pPr>
            <a:r>
              <a:rPr lang="sr-Cyrl-R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Шта се дешава са започетом реформом социјалне политике?</a:t>
            </a:r>
          </a:p>
          <a:p>
            <a:pPr marL="534988" lvl="1" indent="-354013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Законом о социјалној карти предвиђено да овај систем профункционише у марту 2022. године</a:t>
            </a:r>
          </a:p>
        </p:txBody>
      </p:sp>
    </p:spTree>
    <p:extLst>
      <p:ext uri="{BB962C8B-B14F-4D97-AF65-F5344CB8AC3E}">
        <p14:creationId xmlns:p14="http://schemas.microsoft.com/office/powerpoint/2010/main" val="1621759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179512" y="44624"/>
            <a:ext cx="8928992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" sz="2800" dirty="0">
                <a:latin typeface="Times New Roman" pitchFamily="18" charset="0"/>
                <a:cs typeface="Times New Roman" pitchFamily="18" charset="0"/>
              </a:rPr>
              <a:t>Проблеми јавних предузећа поново долазе на наплату 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251520" y="649379"/>
            <a:ext cx="8784976" cy="6093295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algn="just" eaLnBrk="1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defRPr/>
            </a:pPr>
            <a:r>
              <a:rPr lang="en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Србијагас</a:t>
            </a:r>
            <a:r>
              <a:rPr 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већ коштао буџет Србије преко 1 млрд € до 2020. године </a:t>
            </a:r>
          </a:p>
          <a:p>
            <a:pPr marL="534988" lvl="1" indent="-354013" algn="just" eaLnBrk="1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Arial" charset="0"/>
              <a:buChar char="–"/>
              <a:defRPr/>
            </a:pP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Огромни губици у периоду 2008-2014; 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држава прво гарантовала па сама вратила дугове предузећа </a:t>
            </a: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54013" algn="just" eaLnBrk="1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defRPr/>
            </a:pPr>
            <a:r>
              <a:rPr lang="en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Структурни проблем</a:t>
            </a:r>
            <a:r>
              <a:rPr lang="sr-Cyrl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који се годинама не решава</a:t>
            </a:r>
            <a:r>
              <a:rPr lang="en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Србији неопходно веће складиште гаса </a:t>
            </a:r>
            <a:endParaRPr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4988" lvl="1" indent="-354013" algn="just" eaLnBrk="1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Arial" charset="0"/>
              <a:buChar char="–"/>
              <a:defRPr/>
            </a:pP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Завршена само прва фаза изградње </a:t>
            </a: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Банатск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ог двора (још </a:t>
            </a: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2011. 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године): </a:t>
            </a: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недовољ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ан капацитет</a:t>
            </a: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за домаће потребе у току зиме (највише 45 дана)</a:t>
            </a:r>
            <a:endParaRPr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algn="just" eaLnBrk="1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defRPr/>
            </a:pPr>
            <a:r>
              <a:rPr lang="sr-Cyrl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то се крајем 2021. надовезао о</a:t>
            </a:r>
            <a:r>
              <a:rPr lang="en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перативни проблем: Банатски Двор недовољно напуњен</a:t>
            </a:r>
            <a:r>
              <a:rPr lang="sr-Cyrl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дочекао грејну сезону</a:t>
            </a:r>
          </a:p>
          <a:p>
            <a:pPr marL="534988" lvl="1" indent="-354013" algn="just" eaLnBrk="1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Arial" charset="0"/>
              <a:buChar char="–"/>
              <a:defRPr/>
            </a:pP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децембар 2021. ушли само са напуњеном трећином складишта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био нужан ванредни увоз по рекордно високим ценама</a:t>
            </a:r>
            <a:endParaRPr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4988" lvl="1" indent="-354013" algn="just" eaLnBrk="1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Arial" charset="0"/>
              <a:buChar char="–"/>
              <a:defRPr/>
            </a:pP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Увезене велике количине гаса по ценама преко 1.000 € за 1.000 m3, 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могло се добрим делом избећи</a:t>
            </a:r>
            <a:endParaRPr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algn="just" eaLnBrk="1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defRPr/>
            </a:pPr>
            <a:r>
              <a:rPr lang="en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Очекивани фискални трошак 400-500 млн € закључно са мартом</a:t>
            </a:r>
            <a:r>
              <a:rPr lang="sr-Cyrl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у наставку 2022. вероватно и више</a:t>
            </a:r>
            <a:endParaRPr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4988" lvl="1" indent="-354013" algn="just" eaLnBrk="1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Arial" charset="0"/>
              <a:buChar char="–"/>
              <a:defRPr/>
            </a:pP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ржава Србијагасу обезбеђује разлику између високих набавних и </a:t>
            </a:r>
            <a:r>
              <a:rPr lang="sr-Cyrl-RS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замрзнутих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продајних цена гаса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algn="just" eaLnBrk="1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defRPr/>
            </a:pPr>
            <a:r>
              <a:rPr lang="sr-Cyrl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Пад производње у ЕПС-у међу главним кривцима за пражњење Б. Двора</a:t>
            </a:r>
          </a:p>
          <a:p>
            <a:pPr marL="534988" lvl="1" indent="-354013" algn="just" eaLnBrk="1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Arial" charset="0"/>
              <a:buChar char="–"/>
              <a:defRPr/>
            </a:pP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Проблеме у ТЕ покушали да „испеглају“ пет пута већом производњом струје на гас</a:t>
            </a:r>
          </a:p>
          <a:p>
            <a:pPr marL="534988" lvl="1" indent="-354013" algn="just" eaLnBrk="1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Arial" charset="0"/>
              <a:buChar char="–"/>
              <a:defRPr/>
            </a:pP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ЕПС од јула до децембра 2021. повукао скоро 1/3 капацитета складишта више него обично</a:t>
            </a:r>
          </a:p>
          <a:p>
            <a:pPr marL="534988" lvl="1" indent="-354013" algn="just" eaLnBrk="1" hangingPunct="1">
              <a:lnSpc>
                <a:spcPct val="120000"/>
              </a:lnSpc>
              <a:spcBef>
                <a:spcPts val="300"/>
              </a:spcBef>
              <a:spcAft>
                <a:spcPts val="400"/>
              </a:spcAft>
              <a:buFont typeface="Arial" charset="0"/>
              <a:buChar char="–"/>
              <a:defRPr/>
            </a:pPr>
            <a:endParaRPr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283086" y="116632"/>
            <a:ext cx="85206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" sz="2800" dirty="0">
                <a:latin typeface="Times New Roman" pitchFamily="18" charset="0"/>
                <a:cs typeface="Times New Roman" pitchFamily="18" charset="0"/>
              </a:rPr>
              <a:t>ЕПС тоне све дубље, а огромни изазови тек предстоје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5496" y="790588"/>
            <a:ext cx="9036496" cy="602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342900" algn="just" eaLnBrk="1" hangingPunct="1">
              <a:spcBef>
                <a:spcPts val="600"/>
              </a:spcBef>
              <a:spcAft>
                <a:spcPts val="600"/>
              </a:spcAft>
              <a:buChar char="•"/>
            </a:pP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Бројни 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структурни </a:t>
            </a: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ЕПС-а</a:t>
            </a: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без правих реформи</a:t>
            </a: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али све до сад </a:t>
            </a: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некако се “држао изнад воде”</a:t>
            </a:r>
            <a:endParaRPr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4988" lvl="1" indent="-354013" algn="just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–"/>
            </a:pPr>
            <a:r>
              <a:rPr lang="sr-Cyrl-RS" sz="15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" sz="1500" dirty="0">
                <a:latin typeface="Times New Roman" pitchFamily="18" charset="0"/>
                <a:cs typeface="Times New Roman" pitchFamily="18" charset="0"/>
              </a:rPr>
              <a:t>иске инвестиције, вишак и неповољна структура</a:t>
            </a:r>
            <a:r>
              <a:rPr lang="sr-Cyrl-R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" sz="1500" dirty="0">
                <a:latin typeface="Times New Roman" pitchFamily="18" charset="0"/>
                <a:cs typeface="Times New Roman" pitchFamily="18" charset="0"/>
              </a:rPr>
              <a:t>запослених, слаба контрола зарада, спајање са губиташима, губици и крађе струје, </a:t>
            </a:r>
            <a:r>
              <a:rPr lang="sr-Cyrl-RS" sz="15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" sz="1500" dirty="0">
                <a:latin typeface="Times New Roman" pitchFamily="18" charset="0"/>
                <a:cs typeface="Times New Roman" pitchFamily="18" charset="0"/>
              </a:rPr>
              <a:t>иска цена</a:t>
            </a:r>
            <a:r>
              <a:rPr lang="sr-Cyrl-RS" sz="1500" dirty="0">
                <a:latin typeface="Times New Roman" pitchFamily="18" charset="0"/>
                <a:cs typeface="Times New Roman" pitchFamily="18" charset="0"/>
              </a:rPr>
              <a:t>, јавне набавке</a:t>
            </a:r>
            <a:r>
              <a:rPr lang="en" sz="1500" dirty="0">
                <a:latin typeface="Times New Roman" pitchFamily="18" charset="0"/>
                <a:cs typeface="Times New Roman" pitchFamily="18" charset="0"/>
              </a:rPr>
              <a:t> итд.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34988" lvl="1" indent="-354013" algn="just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–"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Лоше управљање и нарочито ниске инвестиције: пад квалитета угља, све чешћe хаварије и испадања производних капацитета, веће коришћење мазута (еколошки проблем)...</a:t>
            </a:r>
          </a:p>
          <a:p>
            <a:pPr marL="342900" algn="just" eaLnBrk="1" hangingPunct="1">
              <a:spcBef>
                <a:spcPts val="600"/>
              </a:spcBef>
              <a:spcAft>
                <a:spcPts val="600"/>
              </a:spcAft>
              <a:buChar char="•"/>
            </a:pP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Лоше управљање предузећем довело до ескалације проблема крајем 2021.</a:t>
            </a:r>
          </a:p>
          <a:p>
            <a:pPr marL="534988" lvl="1" indent="-354013" algn="just" eaLnBrk="1" hangingPunct="1">
              <a:spcBef>
                <a:spcPts val="600"/>
              </a:spcBef>
              <a:spcAft>
                <a:spcPts val="600"/>
              </a:spcAft>
              <a:buChar char="–"/>
            </a:pPr>
            <a:r>
              <a:rPr lang="en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2021. </a:t>
            </a: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производња струје у </a:t>
            </a:r>
            <a:r>
              <a:rPr lang="en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 </a:t>
            </a: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најмања</a:t>
            </a:r>
            <a:r>
              <a:rPr lang="en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у последњих 10 година: </a:t>
            </a: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пад 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скоро 3.000 гигават-часова (преко 10%) у односу на 2020. годину, слично се наставља и у 2022.</a:t>
            </a:r>
          </a:p>
          <a:p>
            <a:pPr marL="534988" lvl="1" indent="-354013" algn="just" eaLnBrk="1" hangingPunct="1">
              <a:spcBef>
                <a:spcPts val="600"/>
              </a:spcBef>
              <a:spcAft>
                <a:spcPts val="600"/>
              </a:spcAft>
              <a:buChar char="–"/>
            </a:pP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Пад производње надомешћен увозом </a:t>
            </a:r>
            <a:r>
              <a:rPr lang="en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рекордним ценама</a:t>
            </a: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(због енергетске кризе)</a:t>
            </a:r>
            <a:endParaRPr sz="15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935038" lvl="2" indent="-354013" algn="just" eaLnBrk="1" hangingPunct="1">
              <a:spcBef>
                <a:spcPts val="700"/>
              </a:spcBef>
              <a:spcAft>
                <a:spcPts val="700"/>
              </a:spcAft>
              <a:buFont typeface="Arial" charset="0"/>
              <a:buChar char="•"/>
              <a:defRPr/>
            </a:pPr>
            <a:r>
              <a:rPr lang="en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Старе цене </a:t>
            </a: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биле </a:t>
            </a:r>
            <a:r>
              <a:rPr lang="en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45-50 €/MWh, а ове зиме преко 200 €/MWh (па и 300-400 €/MWh)</a:t>
            </a:r>
            <a:endParaRPr sz="15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algn="just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Од октобра 2021. до марта 2022. за набавку струје 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потребно</a:t>
            </a: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500-600 млн евра</a:t>
            </a:r>
            <a:endParaRPr lang="sr-Cyrl-R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4988" lvl="1" indent="-354013" algn="just" eaLnBrk="1" hangingPunct="1">
              <a:spcBef>
                <a:spcPts val="600"/>
              </a:spcBef>
              <a:spcAft>
                <a:spcPts val="600"/>
              </a:spcAft>
              <a:buChar char="–"/>
            </a:pP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Финансирао </a:t>
            </a:r>
            <a:r>
              <a:rPr lang="en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ЕПС </a:t>
            </a: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кредитима од</a:t>
            </a:r>
            <a:r>
              <a:rPr lang="en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преко 300 млн € –</a:t>
            </a: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неизвесно</a:t>
            </a:r>
            <a:r>
              <a:rPr lang="en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хоће ли на крају </a:t>
            </a:r>
            <a:r>
              <a:rPr lang="en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нешто пасти на буџет </a:t>
            </a:r>
            <a:endParaRPr sz="15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4988" lvl="1" indent="-354013" algn="just" eaLnBrk="1" hangingPunct="1">
              <a:spcBef>
                <a:spcPts val="600"/>
              </a:spcBef>
              <a:spcAft>
                <a:spcPts val="600"/>
              </a:spcAft>
              <a:buChar char="–"/>
            </a:pPr>
            <a:r>
              <a:rPr lang="en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Проблеми у производњи ће </a:t>
            </a: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вероватно </a:t>
            </a:r>
            <a:r>
              <a:rPr lang="en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потрајати још барем годину-две</a:t>
            </a:r>
            <a:endParaRPr lang="sr-Cyrl-RS" sz="15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algn="just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 п</a:t>
            </a: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ред ЕПС-ом 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је </a:t>
            </a:r>
            <a:r>
              <a:rPr lang="e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огроман изазов енергетске транзиције у Србији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4988" lvl="1" indent="-354013" algn="just" eaLnBrk="1" hangingPunct="1">
              <a:spcBef>
                <a:spcPts val="600"/>
              </a:spcBef>
              <a:spcAft>
                <a:spcPts val="600"/>
              </a:spcAft>
              <a:buChar char="–"/>
            </a:pPr>
            <a:r>
              <a:rPr lang="en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Потребна свеобухватна</a:t>
            </a: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структурна</a:t>
            </a:r>
            <a:r>
              <a:rPr lang="en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реформа</a:t>
            </a: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која се одлаже већ осам година, а не </a:t>
            </a:r>
            <a:r>
              <a:rPr lang="en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козметичке промене</a:t>
            </a: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Cyrl-RS" sz="15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корпоративизација</a:t>
            </a: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„на папиру“, статусне промене, попис имовине….)</a:t>
            </a:r>
            <a:endParaRPr sz="15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7288</TotalTime>
  <Words>1435</Words>
  <Application>Microsoft Office PowerPoint</Application>
  <PresentationFormat>On-screen Show (4:3)</PresentationFormat>
  <Paragraphs>103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1_Office Theme</vt:lpstr>
      <vt:lpstr>2_Office Theme</vt:lpstr>
      <vt:lpstr>PowerPoint Presentation</vt:lpstr>
      <vt:lpstr>Нове глобалне неизвесности требало је дочекати спремније</vt:lpstr>
      <vt:lpstr>Пакет  мера у Србији био 55% већи него у ЦИЕ</vt:lpstr>
      <vt:lpstr>Највећа нерационалност била неселективна исплата новца грађанима</vt:lpstr>
      <vt:lpstr>Јавни дуг Србије од 2019. повећан за преко 6 млрд €</vt:lpstr>
      <vt:lpstr>Висока инфлација нарочито угрожава сиромашне</vt:lpstr>
      <vt:lpstr>Проблеми јавних предузећа поново долазе на наплату </vt:lpstr>
      <vt:lpstr>ЕПС тоне све дубље, а огромни изазови тек предстоје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Расходи у ребалансу</dc:title>
  <dc:creator>Vladimir Vuckovic</dc:creator>
  <cp:lastModifiedBy>Danko</cp:lastModifiedBy>
  <cp:revision>549</cp:revision>
  <cp:lastPrinted>2017-03-03T13:09:32Z</cp:lastPrinted>
  <dcterms:created xsi:type="dcterms:W3CDTF">2014-10-24T08:04:53Z</dcterms:created>
  <dcterms:modified xsi:type="dcterms:W3CDTF">2022-03-04T14:17:17Z</dcterms:modified>
</cp:coreProperties>
</file>